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2"/>
  </p:notesMasterIdLst>
  <p:sldIdLst>
    <p:sldId id="256" r:id="rId2"/>
    <p:sldId id="260" r:id="rId3"/>
    <p:sldId id="257" r:id="rId4"/>
    <p:sldId id="258" r:id="rId5"/>
    <p:sldId id="261" r:id="rId6"/>
    <p:sldId id="262" r:id="rId7"/>
    <p:sldId id="263"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A0000"/>
    <a:srgbClr val="1F7B21"/>
    <a:srgbClr val="0EDC30"/>
    <a:srgbClr val="FF0066"/>
    <a:srgbClr val="FF33CC"/>
    <a:srgbClr val="FF0000"/>
    <a:srgbClr val="EF701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64" autoAdjust="0"/>
    <p:restoredTop sz="94737" autoAdjust="0"/>
  </p:normalViewPr>
  <p:slideViewPr>
    <p:cSldViewPr>
      <p:cViewPr varScale="1">
        <p:scale>
          <a:sx n="71" d="100"/>
          <a:sy n="71" d="100"/>
        </p:scale>
        <p:origin x="-492" y="-90"/>
      </p:cViewPr>
      <p:guideLst>
        <p:guide orient="horz" pos="2160"/>
        <p:guide pos="2880"/>
      </p:guideLst>
    </p:cSldViewPr>
  </p:slideViewPr>
  <p:outlineViewPr>
    <p:cViewPr>
      <p:scale>
        <a:sx n="33" d="100"/>
        <a:sy n="33" d="100"/>
      </p:scale>
      <p:origin x="264" y="26521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C25E22-5EEA-42A6-89C0-3B098FF57E8A}" type="datetimeFigureOut">
              <a:rPr lang="en-US" smtClean="0"/>
              <a:pPr/>
              <a:t>3/22/2011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E00FAC-54DE-4063-B567-FA50156B7A0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CE00FAC-54DE-4063-B567-FA50156B7A09}"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CE00FAC-54DE-4063-B567-FA50156B7A09}" type="slidenum">
              <a:rPr lang="en-US" smtClean="0"/>
              <a:pPr/>
              <a:t>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E63694E8-61C9-489B-BDBC-49BD265B0509}" type="datetimeFigureOut">
              <a:rPr lang="en-US" smtClean="0"/>
              <a:pPr/>
              <a:t>3/22/2011</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E12ECB4F-0E1C-49A6-9AB2-9BF02EB793EF}"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3694E8-61C9-489B-BDBC-49BD265B0509}" type="datetimeFigureOut">
              <a:rPr lang="en-US" smtClean="0"/>
              <a:pPr/>
              <a:t>3/22/2011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12ECB4F-0E1C-49A6-9AB2-9BF02EB793E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3694E8-61C9-489B-BDBC-49BD265B0509}" type="datetimeFigureOut">
              <a:rPr lang="en-US" smtClean="0"/>
              <a:pPr/>
              <a:t>3/22/2011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12ECB4F-0E1C-49A6-9AB2-9BF02EB793E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3694E8-61C9-489B-BDBC-49BD265B0509}" type="datetimeFigureOut">
              <a:rPr lang="en-US" smtClean="0"/>
              <a:pPr/>
              <a:t>3/22/2011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12ECB4F-0E1C-49A6-9AB2-9BF02EB793E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63694E8-61C9-489B-BDBC-49BD265B0509}" type="datetimeFigureOut">
              <a:rPr lang="en-US" smtClean="0"/>
              <a:pPr/>
              <a:t>3/22/2011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E12ECB4F-0E1C-49A6-9AB2-9BF02EB793EF}"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63694E8-61C9-489B-BDBC-49BD265B0509}" type="datetimeFigureOut">
              <a:rPr lang="en-US" smtClean="0"/>
              <a:pPr/>
              <a:t>3/22/2011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12ECB4F-0E1C-49A6-9AB2-9BF02EB793EF}"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63694E8-61C9-489B-BDBC-49BD265B0509}" type="datetimeFigureOut">
              <a:rPr lang="en-US" smtClean="0"/>
              <a:pPr/>
              <a:t>3/22/2011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12ECB4F-0E1C-49A6-9AB2-9BF02EB793EF}"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63694E8-61C9-489B-BDBC-49BD265B0509}" type="datetimeFigureOut">
              <a:rPr lang="en-US" smtClean="0"/>
              <a:pPr/>
              <a:t>3/22/2011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12ECB4F-0E1C-49A6-9AB2-9BF02EB793E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3694E8-61C9-489B-BDBC-49BD265B0509}" type="datetimeFigureOut">
              <a:rPr lang="en-US" smtClean="0"/>
              <a:pPr/>
              <a:t>3/22/2011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12ECB4F-0E1C-49A6-9AB2-9BF02EB793E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63694E8-61C9-489B-BDBC-49BD265B0509}" type="datetimeFigureOut">
              <a:rPr lang="en-US" smtClean="0"/>
              <a:pPr/>
              <a:t>3/22/2011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12ECB4F-0E1C-49A6-9AB2-9BF02EB793EF}"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63694E8-61C9-489B-BDBC-49BD265B0509}" type="datetimeFigureOut">
              <a:rPr lang="en-US" smtClean="0"/>
              <a:pPr/>
              <a:t>3/22/2011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12ECB4F-0E1C-49A6-9AB2-9BF02EB793E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E63694E8-61C9-489B-BDBC-49BD265B0509}" type="datetimeFigureOut">
              <a:rPr lang="en-US" smtClean="0"/>
              <a:pPr/>
              <a:t>3/22/2011</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12ECB4F-0E1C-49A6-9AB2-9BF02EB793EF}"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google.com/imgres?imgurl=http://www.purdue.edu/brown/pages/photos/image3.jpg&amp;imgrefurl=http://www.purdue.edu/brown/pages/photos/index.html&amp;usg=__VtiWh9LooBc0kUk7HRAH_72RLGk=&amp;h=360&amp;w=265&amp;sz=42&amp;hl=en&amp;start=13&amp;zoom=1&amp;itbs=1&amp;tbnid=v_gy6W1_vUxcIM:&amp;tbnh=121&amp;tbnw=89&amp;prev=/images?q=linda+brown+brown+v+board&amp;hl=en&amp;gbv=2&amp;tbs=isch:1&amp;ei=nEVxTcfAEcji4AbW9pCPDQ" TargetMode="External"/><Relationship Id="rId3" Type="http://schemas.openxmlformats.org/officeDocument/2006/relationships/image" Target="../media/image2.jpeg"/><Relationship Id="rId7"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www.google.com/imgres?imgurl=http://2.bp.blogspot.com/_N910dyWycHc/Sj_dhxdZ-tI/AAAAAAAAAEI/K52Nj4OAs_Q/s400/us_supreme_court_seal.png&amp;imgrefurl=http://feministcampus.blogspot.com/2009/06/supreme-court-rules.html&amp;usg=__Zj6Yn47Run971aUlYL-qkKn0xds=&amp;h=341&amp;w=341&amp;sz=43&amp;hl=en&amp;start=4&amp;zoom=1&amp;itbs=1&amp;tbnid=LpeBZTUYMuKpCM:&amp;tbnh=120&amp;tbnw=120&amp;prev=/images?q=Supreme+Court&amp;hl=en&amp;gbv=2&amp;tbs=isch:1&amp;ei=OUVxTYrsN8ji4AbW9pCPDQ" TargetMode="External"/><Relationship Id="rId11" Type="http://schemas.openxmlformats.org/officeDocument/2006/relationships/image" Target="../media/image6.jpeg"/><Relationship Id="rId5" Type="http://schemas.openxmlformats.org/officeDocument/2006/relationships/image" Target="../media/image3.jpeg"/><Relationship Id="rId10" Type="http://schemas.openxmlformats.org/officeDocument/2006/relationships/hyperlink" Target="http://www.google.com/imgres?imgurl=http://coloringpagesforkids.info/wp-content/uploads/2009/04/school%20bus%20coloring%20pages%206.gif&amp;imgrefurl=http://coloringpagesforkids.info/school-bus-coloring-pages/&amp;usg=__tGQcTUPcZwoPBaVwA4sTJCbUOYk=&amp;h=701&amp;w=670&amp;sz=16&amp;hl=en&amp;start=1&amp;zoom=1&amp;itbs=1&amp;tbnid=Bn406ZVI24N9XM:&amp;tbnh=140&amp;tbnw=134&amp;prev=/images?q=School+Bus&amp;hl=en&amp;gbv=2&amp;tbs=isch:1&amp;ei=G0ZxTb3qDo-D4QbN1YDtDA" TargetMode="External"/><Relationship Id="rId4" Type="http://schemas.openxmlformats.org/officeDocument/2006/relationships/hyperlink" Target="http://www.google.com/imgres?imgurl=http://www.policyalmanac.org/culture/archive/7174761-140.jpg&amp;imgrefurl=http://www.policyalmanac.org/culture/archive/brown_v_board.shtml&amp;usg=__B11M13dw61ZIAR4lKB8GUgh8F78=&amp;h=201&amp;w=140&amp;sz=7&amp;hl=en&amp;start=1&amp;zoom=1&amp;itbs=1&amp;tbnid=pC_V-ZJCBzvlrM:&amp;tbnh=104&amp;tbnw=72&amp;prev=/images?q=linda+brown+brown+v+board&amp;hl=en&amp;gbv=2&amp;tbs=isch:1&amp;ei=nEVxTcfAEcji4AbW9pCPDQ" TargetMode="External"/><Relationship Id="rId9"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com/imgres?imgurl=http://www.utahjusticefoundation.org/us_supreme_court.jpg&amp;imgrefurl=http://www.utahjusticefoundation.org/&amp;usg=__-ILU7mL_uDIXOb6nJbXGKadpB04=&amp;h=600&amp;w=800&amp;sz=78&amp;hl=en&amp;start=13&amp;zoom=1&amp;itbs=1&amp;tbnid=Wzoe0iYvt77VeM:&amp;tbnh=107&amp;tbnw=143&amp;prev=/images?q=Supreme+Court&amp;hl=en&amp;gbv=2&amp;tbs=isch:1&amp;ei=OUVxTYrsN8ji4AbW9pCPDQ"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com/imgres?imgurl=http://web.ku.edu/~ojclass/brown/images/profiles/oliverbrown_final.jpg&amp;imgrefurl=http://web.ku.edu/~ojclass/brown/profiles/profile_obrown.html&amp;usg=__XMMRu5k9EgGAn8XankQ9FTattxA=&amp;h=81&amp;w=75&amp;sz=12&amp;hl=en&amp;start=1&amp;zoom=1&amp;itbs=1&amp;tbnid=9PqXIHrA___n5M:&amp;tbnh=74&amp;tbnw=69&amp;prev=/images?q=linda+brown%27s+father&amp;hl=en&amp;gbv=2&amp;tbs=isch:1&amp;ei=LUdxTcisG4OX4gbZ0uiZDQ"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com/imgres?imgurl=http://www.sitemason.com/files/gVR0yI/lunchkids.JPG&amp;imgrefurl=http://www.tnhistoryforkids.org/students/h_9&amp;usg=__1LzGJnA_1eSE1qOwjc3JVgBB-zg=&amp;h=396&amp;w=500&amp;sz=48&amp;hl=en&amp;start=1&amp;zoom=1&amp;itbs=1&amp;tbnid=5L18XXxkypEvFM:&amp;tbnh=103&amp;tbnw=130&amp;prev=/images?q=Group+of+Black+Students+in+1950&amp;hl=en&amp;gbv=2&amp;tbs=isch:1&amp;ei=ekdxTZGIGouw4Qbwj72JDQ"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hyperlink" Target="http://www.google.com/imgres?imgurl=http://assets.nydailynews.com/img/2007/08/06/alg_oliver_white.jpg&amp;imgrefurl=http://www.nydailynews.com/news/national/2007/08/05/2007-08-05_lawyer_who_argued_brown_v_board_of_educa.html&amp;usg=__sk8okxdAERHbEe5q4Z0oKNswFzE=&amp;h=259&amp;w=360&amp;sz=32&amp;hl=en&amp;start=1&amp;zoom=1&amp;itbs=1&amp;tbnid=AscJAsfrzSsABM:&amp;tbnh=87&amp;tbnw=121&amp;prev=/images?q=naacp+lawyers&amp;hl=en&amp;gbv=2&amp;tbs=isch:1&amp;ei=n0hxTbegLsH_4wab1tmQDQ"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google.com/imgres?imgurl=http://www.pbs.org/kcet/publicschool/images/inn_brown.jpg&amp;imgrefurl=http://www.pbs.org/kcet/publicschool/innovators/brown.html&amp;usg=__PMHYRe0WIM1xDo6njY0oGcIUlsA=&amp;h=246&amp;w=179&amp;sz=22&amp;hl=en&amp;start=1&amp;zoom=1&amp;itbs=1&amp;tbnid=bHajZnEOh2c4eM:&amp;tbnh=110&amp;tbnw=80&amp;prev=/images?q=linda+brown+family&amp;hl=en&amp;gbv=2&amp;tbs=isch:1&amp;ei=LElxTb2NL4Ta4Aa12oCPDQ"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dirty="0" smtClean="0">
                <a:solidFill>
                  <a:srgbClr val="FFFF00"/>
                </a:solidFill>
              </a:rPr>
              <a:t>Brown vs. Board of Education</a:t>
            </a:r>
            <a:endParaRPr lang="en-US" sz="4000" dirty="0">
              <a:solidFill>
                <a:srgbClr val="FFFF00"/>
              </a:solidFill>
            </a:endParaRPr>
          </a:p>
        </p:txBody>
      </p:sp>
      <p:sp>
        <p:nvSpPr>
          <p:cNvPr id="3" name="Subtitle 2"/>
          <p:cNvSpPr>
            <a:spLocks noGrp="1"/>
          </p:cNvSpPr>
          <p:nvPr>
            <p:ph type="subTitle" idx="1"/>
          </p:nvPr>
        </p:nvSpPr>
        <p:spPr/>
        <p:txBody>
          <a:bodyPr/>
          <a:lstStyle/>
          <a:p>
            <a:r>
              <a:rPr lang="en-US" dirty="0" smtClean="0">
                <a:solidFill>
                  <a:srgbClr val="FFFF00"/>
                </a:solidFill>
              </a:rPr>
              <a:t>By: Alan Smith, Faith Seamon, Julia Walker, and Rodavion Chapple.</a:t>
            </a:r>
            <a:endParaRPr lang="en-US" dirty="0">
              <a:solidFill>
                <a:srgbClr val="FFFF00"/>
              </a:solidFill>
            </a:endParaRPr>
          </a:p>
        </p:txBody>
      </p:sp>
      <p:pic>
        <p:nvPicPr>
          <p:cNvPr id="12290" name="Picture 2" descr="http://t1.gstatic.com/images?q=tbn:ANd9GcQBvZfrGIgRg1dloKXkpi1eGJdiGCvDf49DBmRc6h2tqWLWHACiR8LIj1Y">
            <a:hlinkClick r:id="rId4"/>
          </p:cNvPr>
          <p:cNvPicPr>
            <a:picLocks noChangeAspect="1" noChangeArrowheads="1"/>
          </p:cNvPicPr>
          <p:nvPr/>
        </p:nvPicPr>
        <p:blipFill>
          <a:blip r:embed="rId5"/>
          <a:srcRect/>
          <a:stretch>
            <a:fillRect/>
          </a:stretch>
        </p:blipFill>
        <p:spPr bwMode="auto">
          <a:xfrm>
            <a:off x="7239000" y="3886200"/>
            <a:ext cx="1905000" cy="2751670"/>
          </a:xfrm>
          <a:prstGeom prst="rect">
            <a:avLst/>
          </a:prstGeom>
          <a:noFill/>
        </p:spPr>
      </p:pic>
      <p:pic>
        <p:nvPicPr>
          <p:cNvPr id="12292" name="Picture 4" descr="http://t1.gstatic.com/images?q=tbn:ANd9GcRKboYNMGFy32HKiilS6jxqM91kqhd342R5m6INpKOxZFUOTTX0Fawskw">
            <a:hlinkClick r:id="rId6"/>
          </p:cNvPr>
          <p:cNvPicPr>
            <a:picLocks noChangeAspect="1" noChangeArrowheads="1"/>
          </p:cNvPicPr>
          <p:nvPr/>
        </p:nvPicPr>
        <p:blipFill>
          <a:blip r:embed="rId7"/>
          <a:srcRect/>
          <a:stretch>
            <a:fillRect/>
          </a:stretch>
        </p:blipFill>
        <p:spPr bwMode="auto">
          <a:xfrm>
            <a:off x="3581400" y="4267200"/>
            <a:ext cx="2362199" cy="2362201"/>
          </a:xfrm>
          <a:prstGeom prst="rect">
            <a:avLst/>
          </a:prstGeom>
          <a:noFill/>
        </p:spPr>
      </p:pic>
      <p:pic>
        <p:nvPicPr>
          <p:cNvPr id="12294" name="Picture 6" descr="http://t2.gstatic.com/images?q=tbn:ANd9GcSmtazlrJpQGMFYlRy5Ra8C0SWf_jb0deiisLdxgTmJkNKWVENljRKKucU">
            <a:hlinkClick r:id="rId8"/>
          </p:cNvPr>
          <p:cNvPicPr>
            <a:picLocks noChangeAspect="1" noChangeArrowheads="1"/>
          </p:cNvPicPr>
          <p:nvPr/>
        </p:nvPicPr>
        <p:blipFill>
          <a:blip r:embed="rId9"/>
          <a:srcRect/>
          <a:stretch>
            <a:fillRect/>
          </a:stretch>
        </p:blipFill>
        <p:spPr bwMode="auto">
          <a:xfrm>
            <a:off x="228600" y="4267200"/>
            <a:ext cx="1981200" cy="2279153"/>
          </a:xfrm>
          <a:prstGeom prst="rect">
            <a:avLst/>
          </a:prstGeom>
          <a:noFill/>
        </p:spPr>
      </p:pic>
      <p:pic>
        <p:nvPicPr>
          <p:cNvPr id="12296" name="Picture 8" descr="http://t0.gstatic.com/images?q=tbn:ANd9GcQABWEEjyGdfBppGVGRu9f3k_kOLU1AMLXKGk8quRSiy-uHAHa-b0riBvA9">
            <a:hlinkClick r:id="rId10"/>
          </p:cNvPr>
          <p:cNvPicPr>
            <a:picLocks noChangeAspect="1" noChangeArrowheads="1"/>
          </p:cNvPicPr>
          <p:nvPr/>
        </p:nvPicPr>
        <p:blipFill>
          <a:blip r:embed="rId11"/>
          <a:srcRect/>
          <a:stretch>
            <a:fillRect/>
          </a:stretch>
        </p:blipFill>
        <p:spPr bwMode="auto">
          <a:xfrm>
            <a:off x="1447800" y="0"/>
            <a:ext cx="6400800" cy="1981200"/>
          </a:xfrm>
          <a:prstGeom prst="rect">
            <a:avLst/>
          </a:prstGeom>
          <a:noFill/>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Bibliography</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sz="2000" b="1" dirty="0" smtClean="0">
                <a:solidFill>
                  <a:srgbClr val="92D050"/>
                </a:solidFill>
              </a:rPr>
              <a:t>Hinton, Kaavonia. </a:t>
            </a:r>
            <a:r>
              <a:rPr lang="en-US" sz="2000" b="1" i="1" dirty="0" smtClean="0">
                <a:solidFill>
                  <a:srgbClr val="92D050"/>
                </a:solidFill>
              </a:rPr>
              <a:t>Brown vs. Board Of Education </a:t>
            </a:r>
            <a:r>
              <a:rPr lang="en-US" sz="2000" b="1" dirty="0" smtClean="0">
                <a:solidFill>
                  <a:srgbClr val="92D050"/>
                </a:solidFill>
              </a:rPr>
              <a:t>. Topeka, Kansas: Mitchell Lane Publishing, 2010. Print. </a:t>
            </a:r>
          </a:p>
          <a:p>
            <a:r>
              <a:rPr lang="en-US" sz="2000" b="1" dirty="0" smtClean="0">
                <a:solidFill>
                  <a:srgbClr val="92D050"/>
                </a:solidFill>
              </a:rPr>
              <a:t>"Brown vs. Board of Education." </a:t>
            </a:r>
            <a:r>
              <a:rPr lang="en-US" sz="2000" b="1" i="1" dirty="0" err="1" smtClean="0">
                <a:solidFill>
                  <a:srgbClr val="92D050"/>
                </a:solidFill>
              </a:rPr>
              <a:t>thinkquest</a:t>
            </a:r>
            <a:r>
              <a:rPr lang="en-US" sz="2000" b="1" dirty="0" smtClean="0">
                <a:solidFill>
                  <a:srgbClr val="92D050"/>
                </a:solidFill>
              </a:rPr>
              <a:t>. www.thinkquest.org, Web. 22 Feb. 2011. &lt;http://library.thinkquest.org/J0112391/brown_v__board_of_education.htm&gt;.</a:t>
            </a:r>
          </a:p>
          <a:p>
            <a:r>
              <a:rPr lang="en-US" sz="2000" b="1" dirty="0" smtClean="0">
                <a:solidFill>
                  <a:srgbClr val="92D050"/>
                </a:solidFill>
              </a:rPr>
              <a:t>"Supreme court/ Linda Brown." </a:t>
            </a:r>
            <a:r>
              <a:rPr lang="en-US" sz="2000" b="1" i="1" dirty="0" err="1" smtClean="0">
                <a:solidFill>
                  <a:srgbClr val="92D050"/>
                </a:solidFill>
              </a:rPr>
              <a:t>googl</a:t>
            </a:r>
            <a:r>
              <a:rPr lang="en-US" sz="2000" b="1" i="1" dirty="0" smtClean="0">
                <a:solidFill>
                  <a:srgbClr val="92D050"/>
                </a:solidFill>
              </a:rPr>
              <a:t> </a:t>
            </a:r>
            <a:r>
              <a:rPr lang="en-US" sz="2000" b="1" i="1" dirty="0" err="1" smtClean="0">
                <a:solidFill>
                  <a:srgbClr val="92D050"/>
                </a:solidFill>
              </a:rPr>
              <a:t>eimages</a:t>
            </a:r>
            <a:r>
              <a:rPr lang="en-US" sz="2000" b="1" dirty="0" smtClean="0">
                <a:solidFill>
                  <a:srgbClr val="92D050"/>
                </a:solidFill>
              </a:rPr>
              <a:t>. google.com, 2011. Web. 1 Jan. &lt;http://www.google.com/imghp&gt;.</a:t>
            </a:r>
          </a:p>
          <a:p>
            <a:r>
              <a:rPr lang="en-US" sz="2000" b="1" dirty="0" err="1" smtClean="0">
                <a:solidFill>
                  <a:srgbClr val="92D050"/>
                </a:solidFill>
              </a:rPr>
              <a:t>Gitlen</a:t>
            </a:r>
            <a:r>
              <a:rPr lang="en-US" sz="2000" b="1" dirty="0" smtClean="0">
                <a:solidFill>
                  <a:srgbClr val="92D050"/>
                </a:solidFill>
              </a:rPr>
              <a:t>, Marty. </a:t>
            </a:r>
            <a:r>
              <a:rPr lang="en-US" sz="2000" b="1" i="1" dirty="0" smtClean="0">
                <a:solidFill>
                  <a:srgbClr val="92D050"/>
                </a:solidFill>
              </a:rPr>
              <a:t>Brown v. the Board of Education</a:t>
            </a:r>
            <a:r>
              <a:rPr lang="en-US" sz="2000" b="1" dirty="0" smtClean="0">
                <a:solidFill>
                  <a:srgbClr val="92D050"/>
                </a:solidFill>
              </a:rPr>
              <a:t>. Edina, Minnesota: ABDO Publishing Company, 2008. Print.</a:t>
            </a:r>
          </a:p>
          <a:p>
            <a:r>
              <a:rPr lang="en-US" sz="2000" b="1" dirty="0" smtClean="0">
                <a:solidFill>
                  <a:srgbClr val="92D050"/>
                </a:solidFill>
              </a:rPr>
              <a:t>Good, Diane L. </a:t>
            </a:r>
            <a:r>
              <a:rPr lang="en-US" sz="2000" b="1" i="1" dirty="0" smtClean="0">
                <a:solidFill>
                  <a:srgbClr val="92D050"/>
                </a:solidFill>
              </a:rPr>
              <a:t>Brown v. the Board of Education</a:t>
            </a:r>
            <a:r>
              <a:rPr lang="en-US" sz="2000" b="1" dirty="0" smtClean="0">
                <a:solidFill>
                  <a:srgbClr val="92D050"/>
                </a:solidFill>
              </a:rPr>
              <a:t>. New York, New York: Children's Press , 2007 . Print.</a:t>
            </a:r>
          </a:p>
          <a:p>
            <a:endParaRPr lang="en-US" sz="20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Questions</a:t>
            </a:r>
            <a:endParaRPr lang="en-US" dirty="0"/>
          </a:p>
        </p:txBody>
      </p:sp>
      <p:sp>
        <p:nvSpPr>
          <p:cNvPr id="3" name="Content Placeholder 2"/>
          <p:cNvSpPr>
            <a:spLocks noGrp="1"/>
          </p:cNvSpPr>
          <p:nvPr>
            <p:ph idx="1"/>
          </p:nvPr>
        </p:nvSpPr>
        <p:spPr/>
        <p:txBody>
          <a:bodyPr>
            <a:normAutofit/>
          </a:bodyPr>
          <a:lstStyle/>
          <a:p>
            <a:r>
              <a:rPr lang="en-US" dirty="0" smtClean="0">
                <a:latin typeface="Broadway" pitchFamily="82" charset="0"/>
              </a:rPr>
              <a:t>“What methods did the brown family use to convince the supreme court that school segregation was unfair?”</a:t>
            </a:r>
          </a:p>
          <a:p>
            <a:r>
              <a:rPr lang="en-US" dirty="0" smtClean="0">
                <a:latin typeface="Broadway" pitchFamily="82" charset="0"/>
              </a:rPr>
              <a:t>“What were the effects  after the disagreements between the brown family and the board of education?”</a:t>
            </a:r>
          </a:p>
          <a:p>
            <a:r>
              <a:rPr lang="en-US" dirty="0" smtClean="0">
                <a:latin typeface="Broadway" pitchFamily="82" charset="0"/>
              </a:rPr>
              <a:t>What were the reasons that led up to the Lawsuit?”</a:t>
            </a:r>
            <a:endParaRPr lang="en-US" dirty="0">
              <a:latin typeface="Broadway" pitchFamily="82" charset="0"/>
            </a:endParaRPr>
          </a:p>
        </p:txBody>
      </p:sp>
      <p:pic>
        <p:nvPicPr>
          <p:cNvPr id="10242" name="Picture 2" descr="http://t2.gstatic.com/images?q=tbn:ANd9GcRgLdMUHiSvxIlZBqXrLTICwWFsenPuhgsW1btziURBYvyvWJhnQDyX_Fut">
            <a:hlinkClick r:id="rId2"/>
          </p:cNvPr>
          <p:cNvPicPr>
            <a:picLocks noChangeAspect="1" noChangeArrowheads="1"/>
          </p:cNvPicPr>
          <p:nvPr/>
        </p:nvPicPr>
        <p:blipFill>
          <a:blip r:embed="rId3"/>
          <a:srcRect/>
          <a:stretch>
            <a:fillRect/>
          </a:stretch>
        </p:blipFill>
        <p:spPr bwMode="auto">
          <a:xfrm>
            <a:off x="4038600" y="4953000"/>
            <a:ext cx="4495800" cy="1749404"/>
          </a:xfrm>
          <a:prstGeom prst="rect">
            <a:avLst/>
          </a:prstGeom>
          <a:noFill/>
        </p:spPr>
      </p:pic>
    </p:spTree>
  </p:cSld>
  <p:clrMapOvr>
    <a:masterClrMapping/>
  </p:clrMapOvr>
  <p:transition>
    <p:strips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70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Brown vs. Board of Education Introduction</a:t>
            </a:r>
            <a:endParaRPr lang="en-US" dirty="0"/>
          </a:p>
        </p:txBody>
      </p:sp>
      <p:sp>
        <p:nvSpPr>
          <p:cNvPr id="3" name="Content Placeholder 2"/>
          <p:cNvSpPr>
            <a:spLocks noGrp="1"/>
          </p:cNvSpPr>
          <p:nvPr>
            <p:ph idx="1"/>
          </p:nvPr>
        </p:nvSpPr>
        <p:spPr/>
        <p:txBody>
          <a:bodyPr>
            <a:normAutofit/>
          </a:bodyPr>
          <a:lstStyle/>
          <a:p>
            <a:r>
              <a:rPr lang="en-US" sz="2800" dirty="0" smtClean="0">
                <a:latin typeface="Harrington" pitchFamily="82" charset="0"/>
              </a:rPr>
              <a:t>Schools back during the civil rights movement were not fair.</a:t>
            </a:r>
          </a:p>
          <a:p>
            <a:r>
              <a:rPr lang="en-US" sz="2800" dirty="0" smtClean="0">
                <a:latin typeface="Harrington" pitchFamily="82" charset="0"/>
              </a:rPr>
              <a:t>For every $150 spent on white kid schools, only $50 were spent on Black kid schools.</a:t>
            </a:r>
          </a:p>
          <a:p>
            <a:r>
              <a:rPr lang="en-US" sz="2800" dirty="0" smtClean="0">
                <a:latin typeface="Harrington" pitchFamily="82" charset="0"/>
              </a:rPr>
              <a:t>The schools for African Americans were not as nice as the schools white kids. They had overcrowded classrooms and poorer educators. </a:t>
            </a:r>
          </a:p>
          <a:p>
            <a:pPr>
              <a:spcBef>
                <a:spcPts val="0"/>
              </a:spcBef>
            </a:pPr>
            <a:r>
              <a:rPr lang="en-US" sz="2800" dirty="0" smtClean="0">
                <a:latin typeface="Harrington" pitchFamily="82" charset="0"/>
              </a:rPr>
              <a:t> African American children  had long and uncomfortable trips to school each day. </a:t>
            </a:r>
            <a:endParaRPr lang="en-US" sz="2800" dirty="0">
              <a:latin typeface="Harrington" pitchFamily="82" charset="0"/>
            </a:endParaRPr>
          </a:p>
        </p:txBody>
      </p:sp>
      <p:pic>
        <p:nvPicPr>
          <p:cNvPr id="9218" name="Picture 2" descr="http://t3.gstatic.com/images?q=tbn:ANd9GcQ48LRPBesXoPNE9tSbJTEjqzJOGirjtEoD7XhS_FrD-K1mpZe_60VWJw">
            <a:hlinkClick r:id="rId2"/>
          </p:cNvPr>
          <p:cNvPicPr>
            <a:picLocks noChangeAspect="1" noChangeArrowheads="1"/>
          </p:cNvPicPr>
          <p:nvPr/>
        </p:nvPicPr>
        <p:blipFill>
          <a:blip r:embed="rId3"/>
          <a:srcRect/>
          <a:stretch>
            <a:fillRect/>
          </a:stretch>
        </p:blipFill>
        <p:spPr bwMode="auto">
          <a:xfrm>
            <a:off x="7620000" y="5105400"/>
            <a:ext cx="1295400" cy="1389272"/>
          </a:xfrm>
          <a:prstGeom prst="rect">
            <a:avLst/>
          </a:prstGeom>
          <a:noFill/>
        </p:spPr>
      </p:pic>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start of The Brown vs. Board </a:t>
            </a:r>
            <a:r>
              <a:rPr lang="en-US" dirty="0" err="1" smtClean="0"/>
              <a:t>Begginings</a:t>
            </a:r>
            <a:endParaRPr lang="en-US" dirty="0"/>
          </a:p>
        </p:txBody>
      </p:sp>
      <p:sp>
        <p:nvSpPr>
          <p:cNvPr id="3" name="Content Placeholder 2"/>
          <p:cNvSpPr>
            <a:spLocks noGrp="1"/>
          </p:cNvSpPr>
          <p:nvPr>
            <p:ph idx="1"/>
          </p:nvPr>
        </p:nvSpPr>
        <p:spPr/>
        <p:txBody>
          <a:bodyPr>
            <a:noAutofit/>
          </a:bodyPr>
          <a:lstStyle/>
          <a:p>
            <a:r>
              <a:rPr lang="en-US" dirty="0" smtClean="0">
                <a:solidFill>
                  <a:schemeClr val="bg1"/>
                </a:solidFill>
                <a:latin typeface="Forte" pitchFamily="66" charset="0"/>
              </a:rPr>
              <a:t>Right before Linda Brown began 3</a:t>
            </a:r>
            <a:r>
              <a:rPr lang="en-US" baseline="30000" dirty="0" smtClean="0">
                <a:solidFill>
                  <a:schemeClr val="bg1"/>
                </a:solidFill>
                <a:latin typeface="Forte" pitchFamily="66" charset="0"/>
              </a:rPr>
              <a:t>rd</a:t>
            </a:r>
            <a:r>
              <a:rPr lang="en-US" dirty="0" smtClean="0">
                <a:solidFill>
                  <a:schemeClr val="bg1"/>
                </a:solidFill>
                <a:latin typeface="Forte" pitchFamily="66" charset="0"/>
              </a:rPr>
              <a:t> grade, her father received a flyer that said to register his  daughter for summer school. But it was the all white school 7 blocks down from the browns home. Though brown knew that it was meant for the white parents only, he tried to enroll Linda. But she was refused. Brown was angry and decided to go to the NAACP for help. </a:t>
            </a:r>
            <a:endParaRPr lang="en-US" dirty="0">
              <a:solidFill>
                <a:schemeClr val="bg1"/>
              </a:solidFill>
              <a:latin typeface="Forte" pitchFamily="66" charset="0"/>
            </a:endParaRPr>
          </a:p>
        </p:txBody>
      </p:sp>
      <p:pic>
        <p:nvPicPr>
          <p:cNvPr id="8196" name="Picture 4" descr="http://t0.gstatic.com/images?q=tbn:ANd9GcTg2znehtttGTWZsPIFpP3L0QurcQjxRR64wm-njD1IcNGGKtW2E9mxwqE">
            <a:hlinkClick r:id="rId2"/>
          </p:cNvPr>
          <p:cNvPicPr>
            <a:picLocks noChangeAspect="1" noChangeArrowheads="1"/>
          </p:cNvPicPr>
          <p:nvPr/>
        </p:nvPicPr>
        <p:blipFill>
          <a:blip r:embed="rId3"/>
          <a:srcRect/>
          <a:stretch>
            <a:fillRect/>
          </a:stretch>
        </p:blipFill>
        <p:spPr bwMode="auto">
          <a:xfrm>
            <a:off x="2286000" y="5181600"/>
            <a:ext cx="3505200" cy="1362076"/>
          </a:xfrm>
          <a:prstGeom prst="rect">
            <a:avLst/>
          </a:prstGeom>
          <a:noFill/>
        </p:spPr>
      </p:pic>
    </p:spTree>
  </p:cSld>
  <p:clrMapOvr>
    <a:masterClrMapping/>
  </p:clrMapOvr>
  <p:transition>
    <p:plu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shadeToTitle="1">
        <a:blipFill dpi="0" rotWithShape="1">
          <a:blip r:embed="rId3">
            <a:alphaModFix amt="68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a:t>
            </a:r>
            <a:r>
              <a:rPr lang="en-US" sz="2800" dirty="0" smtClean="0">
                <a:solidFill>
                  <a:schemeClr val="tx1"/>
                </a:solidFill>
              </a:rPr>
              <a:t>What methods did the Brown family use to convince the Supreme Court that school segregation was unfair?”</a:t>
            </a:r>
            <a:r>
              <a:rPr lang="en-US" sz="3200" dirty="0" smtClean="0"/>
              <a:t/>
            </a:r>
            <a:br>
              <a:rPr lang="en-US" sz="3200" dirty="0" smtClean="0"/>
            </a:br>
            <a:endParaRPr lang="en-US" sz="3200" dirty="0"/>
          </a:p>
        </p:txBody>
      </p:sp>
      <p:sp>
        <p:nvSpPr>
          <p:cNvPr id="3" name="Content Placeholder 2"/>
          <p:cNvSpPr>
            <a:spLocks noGrp="1"/>
          </p:cNvSpPr>
          <p:nvPr>
            <p:ph idx="1"/>
          </p:nvPr>
        </p:nvSpPr>
        <p:spPr/>
        <p:txBody>
          <a:bodyPr/>
          <a:lstStyle/>
          <a:p>
            <a:pPr>
              <a:buNone/>
            </a:pPr>
            <a:r>
              <a:rPr lang="en-US" dirty="0" smtClean="0">
                <a:latin typeface="Cooper Black" pitchFamily="18" charset="0"/>
              </a:rPr>
              <a:t>The NAACP lawyers names were Jack Greenburg and Robert Carter. The Brown family used children to testify about their long and uncomfortable trips to school. Lawyers argued about how schools for African American kids were not as nice as schools for white children. Some schools for African-Americans didn’t have gymnasiums and were not as big.</a:t>
            </a:r>
          </a:p>
        </p:txBody>
      </p:sp>
      <p:pic>
        <p:nvPicPr>
          <p:cNvPr id="7170" name="Picture 2" descr="http://t1.gstatic.com/images?q=tbn:ANd9GcSqe9VrOPNob9JDDaYpCa354ybMNCWFDdDyX9eh-XwJB88CpalWZ8l_efg">
            <a:hlinkClick r:id="rId4"/>
          </p:cNvPr>
          <p:cNvPicPr>
            <a:picLocks noChangeAspect="1" noChangeArrowheads="1"/>
          </p:cNvPicPr>
          <p:nvPr/>
        </p:nvPicPr>
        <p:blipFill>
          <a:blip r:embed="rId5"/>
          <a:srcRect/>
          <a:stretch>
            <a:fillRect/>
          </a:stretch>
        </p:blipFill>
        <p:spPr bwMode="auto">
          <a:xfrm>
            <a:off x="2286000" y="5543076"/>
            <a:ext cx="3886200" cy="1314924"/>
          </a:xfrm>
          <a:prstGeom prst="rect">
            <a:avLst/>
          </a:prstGeom>
          <a:noFill/>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21594000" scaled="0"/>
          <a:tileRect/>
        </a:gra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solidFill>
                  <a:schemeClr val="accent1">
                    <a:lumMod val="50000"/>
                  </a:schemeClr>
                </a:solidFill>
              </a:rPr>
              <a:t>Segregation during the civil rights movement </a:t>
            </a:r>
            <a:endParaRPr lang="en-US" dirty="0">
              <a:solidFill>
                <a:schemeClr val="accent1">
                  <a:lumMod val="50000"/>
                </a:schemeClr>
              </a:solidFill>
            </a:endParaRPr>
          </a:p>
        </p:txBody>
      </p:sp>
      <p:sp>
        <p:nvSpPr>
          <p:cNvPr id="5" name="Content Placeholder 4"/>
          <p:cNvSpPr>
            <a:spLocks noGrp="1"/>
          </p:cNvSpPr>
          <p:nvPr>
            <p:ph idx="1"/>
          </p:nvPr>
        </p:nvSpPr>
        <p:spPr>
          <a:xfrm>
            <a:off x="533400" y="1371600"/>
            <a:ext cx="8229600" cy="4709160"/>
          </a:xfrm>
        </p:spPr>
        <p:txBody>
          <a:bodyPr>
            <a:normAutofit/>
          </a:bodyPr>
          <a:lstStyle/>
          <a:p>
            <a:r>
              <a:rPr lang="en-US" dirty="0" smtClean="0">
                <a:solidFill>
                  <a:srgbClr val="9A0000"/>
                </a:solidFill>
                <a:latin typeface="Curlz MT" pitchFamily="82" charset="0"/>
              </a:rPr>
              <a:t>African Americans were unable to eat in the same restaurants, drink from the same water fountains, or even ride in the same train cars as white people. </a:t>
            </a:r>
          </a:p>
          <a:p>
            <a:r>
              <a:rPr lang="en-US" dirty="0" smtClean="0">
                <a:solidFill>
                  <a:srgbClr val="9A0000"/>
                </a:solidFill>
                <a:latin typeface="Curlz MT" pitchFamily="82" charset="0"/>
              </a:rPr>
              <a:t>A lot of people were against all of this segregation even some of the white people. That is why in 1951 African American people sued the board of education when it tried to segregate middle schools.</a:t>
            </a:r>
            <a:endParaRPr lang="en-US" dirty="0">
              <a:solidFill>
                <a:srgbClr val="9A0000"/>
              </a:solidFill>
              <a:latin typeface="Curlz MT" pitchFamily="82" charset="0"/>
            </a:endParaRPr>
          </a:p>
        </p:txBody>
      </p:sp>
      <p:pic>
        <p:nvPicPr>
          <p:cNvPr id="5122" name="Picture 2" descr="http://t3.gstatic.com/images?q=tbn:ANd9GcQoahAOItg6zCeCUjnQbO_0sFSLDyB4CnBPxEcjO1cfncE2q4ggV9HPKw">
            <a:hlinkClick r:id="rId2"/>
          </p:cNvPr>
          <p:cNvPicPr>
            <a:picLocks noChangeAspect="1" noChangeArrowheads="1"/>
          </p:cNvPicPr>
          <p:nvPr/>
        </p:nvPicPr>
        <p:blipFill>
          <a:blip r:embed="rId3"/>
          <a:srcRect/>
          <a:stretch>
            <a:fillRect/>
          </a:stretch>
        </p:blipFill>
        <p:spPr bwMode="auto">
          <a:xfrm>
            <a:off x="3276600" y="4600572"/>
            <a:ext cx="3276600" cy="2257428"/>
          </a:xfrm>
          <a:prstGeom prst="rect">
            <a:avLst/>
          </a:prstGeom>
          <a:noFill/>
        </p:spPr>
      </p:pic>
    </p:spTree>
  </p:cSld>
  <p:clrMapOvr>
    <a:masterClrMapping/>
  </p:clrMapOvr>
  <p:transition>
    <p:check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C00000"/>
                </a:solidFill>
              </a:rPr>
              <a:t>   </a:t>
            </a:r>
            <a:r>
              <a:rPr lang="en-US" dirty="0" smtClean="0">
                <a:solidFill>
                  <a:srgbClr val="FF0000"/>
                </a:solidFill>
              </a:rPr>
              <a:t>Taking It To the Courts </a:t>
            </a:r>
            <a:endParaRPr lang="en-US" dirty="0">
              <a:solidFill>
                <a:srgbClr val="FF0000"/>
              </a:solidFill>
            </a:endParaRPr>
          </a:p>
        </p:txBody>
      </p:sp>
      <p:sp>
        <p:nvSpPr>
          <p:cNvPr id="3" name="Content Placeholder 2"/>
          <p:cNvSpPr>
            <a:spLocks noGrp="1"/>
          </p:cNvSpPr>
          <p:nvPr>
            <p:ph idx="1"/>
          </p:nvPr>
        </p:nvSpPr>
        <p:spPr/>
        <p:txBody>
          <a:bodyPr>
            <a:normAutofit lnSpcReduction="10000"/>
          </a:bodyPr>
          <a:lstStyle/>
          <a:p>
            <a:r>
              <a:rPr lang="en-US" dirty="0" smtClean="0">
                <a:solidFill>
                  <a:srgbClr val="FF0000"/>
                </a:solidFill>
                <a:latin typeface="Castellar" pitchFamily="18" charset="0"/>
              </a:rPr>
              <a:t>After losing the case in the state court the NAACP decided to take the case all the way up to the United States Supreme court. They appealed to the Supreme Court on October 1,1951.  </a:t>
            </a:r>
          </a:p>
          <a:p>
            <a:r>
              <a:rPr lang="en-US" dirty="0" smtClean="0">
                <a:solidFill>
                  <a:srgbClr val="FF0000"/>
                </a:solidFill>
                <a:latin typeface="Castellar" pitchFamily="18" charset="0"/>
              </a:rPr>
              <a:t>In 1952  the NAACP had 3 cases of school segregation at the Supreme Court. After listening to the cases the Justices could not decide.</a:t>
            </a:r>
          </a:p>
        </p:txBody>
      </p:sp>
    </p:spTree>
  </p:cSld>
  <p:clrMapOvr>
    <a:masterClrMapping/>
  </p:clrMapOvr>
  <p:transition>
    <p:randomBa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Taking it to the courts (cont.)</a:t>
            </a:r>
            <a:endParaRPr lang="en-US" dirty="0"/>
          </a:p>
        </p:txBody>
      </p:sp>
      <p:sp>
        <p:nvSpPr>
          <p:cNvPr id="3" name="Content Placeholder 2"/>
          <p:cNvSpPr>
            <a:spLocks noGrp="1"/>
          </p:cNvSpPr>
          <p:nvPr>
            <p:ph idx="1"/>
          </p:nvPr>
        </p:nvSpPr>
        <p:spPr>
          <a:xfrm>
            <a:off x="457200" y="1600200"/>
            <a:ext cx="8229600" cy="4724400"/>
          </a:xfrm>
        </p:spPr>
        <p:txBody>
          <a:bodyPr>
            <a:normAutofit lnSpcReduction="10000"/>
          </a:bodyPr>
          <a:lstStyle/>
          <a:p>
            <a:r>
              <a:rPr lang="en-US" sz="3200" dirty="0" smtClean="0">
                <a:solidFill>
                  <a:schemeClr val="bg1"/>
                </a:solidFill>
                <a:latin typeface="NewCenturySchlbk" pitchFamily="34" charset="0"/>
              </a:rPr>
              <a:t>In 1953 the judges scheduled to hear the cases a second time, but by the 2 more cases were added these 5 cases were known as Brown vs. the board of education.</a:t>
            </a:r>
          </a:p>
          <a:p>
            <a:r>
              <a:rPr lang="en-US" sz="3200" dirty="0" smtClean="0">
                <a:solidFill>
                  <a:schemeClr val="bg1"/>
                </a:solidFill>
                <a:latin typeface="NewCenturySchlbk" pitchFamily="34" charset="0"/>
              </a:rPr>
              <a:t>After 3 years, the case ended on May 17</a:t>
            </a:r>
            <a:r>
              <a:rPr lang="en-US" sz="3200" baseline="30000" dirty="0" smtClean="0">
                <a:solidFill>
                  <a:schemeClr val="bg1"/>
                </a:solidFill>
                <a:latin typeface="NewCenturySchlbk" pitchFamily="34" charset="0"/>
              </a:rPr>
              <a:t>th,</a:t>
            </a:r>
            <a:r>
              <a:rPr lang="en-US" sz="3200" dirty="0" smtClean="0">
                <a:solidFill>
                  <a:schemeClr val="bg1"/>
                </a:solidFill>
                <a:latin typeface="NewCenturySchlbk" pitchFamily="34" charset="0"/>
              </a:rPr>
              <a:t> 1954 with the court favoring the Brown family and all the other African American families that opposed the board of education.        </a:t>
            </a:r>
          </a:p>
          <a:p>
            <a:endParaRPr lang="en-US" dirty="0">
              <a:solidFill>
                <a:schemeClr val="bg1"/>
              </a:solidFill>
              <a:latin typeface="NewCenturySchlbk" pitchFamily="34" charset="0"/>
            </a:endParaRPr>
          </a:p>
        </p:txBody>
      </p:sp>
    </p:spTree>
  </p:cSld>
  <p:clrMapOvr>
    <a:masterClrMapping/>
  </p:clrMapOvr>
  <p:transition>
    <p:pull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“How the brown family affected the Civil Rights Movement”</a:t>
            </a:r>
            <a:br>
              <a:rPr lang="en-US" sz="2800" dirty="0" smtClean="0"/>
            </a:br>
            <a:endParaRPr lang="en-US" sz="2800" dirty="0"/>
          </a:p>
        </p:txBody>
      </p:sp>
      <p:sp>
        <p:nvSpPr>
          <p:cNvPr id="3" name="Content Placeholder 2"/>
          <p:cNvSpPr>
            <a:spLocks noGrp="1"/>
          </p:cNvSpPr>
          <p:nvPr>
            <p:ph idx="1"/>
          </p:nvPr>
        </p:nvSpPr>
        <p:spPr/>
        <p:txBody>
          <a:bodyPr>
            <a:normAutofit/>
          </a:bodyPr>
          <a:lstStyle/>
          <a:p>
            <a:pPr>
              <a:buNone/>
            </a:pPr>
            <a:r>
              <a:rPr lang="en-US" sz="3600" dirty="0" smtClean="0">
                <a:solidFill>
                  <a:srgbClr val="00B0F0"/>
                </a:solidFill>
                <a:latin typeface="Bauhaus 93" pitchFamily="82" charset="0"/>
              </a:rPr>
              <a:t>After the Brown family won the case it became a law that schools couldn’t be segregated anymore. This was one of the big laws that changed segregation  in the United States.</a:t>
            </a:r>
          </a:p>
          <a:p>
            <a:pPr>
              <a:buNone/>
            </a:pPr>
            <a:r>
              <a:rPr lang="en-US" sz="3600" dirty="0" smtClean="0">
                <a:solidFill>
                  <a:srgbClr val="00B0F0"/>
                </a:solidFill>
                <a:latin typeface="Bauhaus 93" pitchFamily="82" charset="0"/>
              </a:rPr>
              <a:t>This is one of the major things that the youth did during  the civil rights movement.</a:t>
            </a:r>
          </a:p>
        </p:txBody>
      </p:sp>
    </p:spTree>
  </p:cSld>
  <p:clrMapOvr>
    <a:masterClrMapping/>
  </p:clrMapOvr>
  <p:transition>
    <p:checke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281</TotalTime>
  <Words>713</Words>
  <Application>Microsoft Office PowerPoint</Application>
  <PresentationFormat>On-screen Show (4:3)</PresentationFormat>
  <Paragraphs>35</Paragraphs>
  <Slides>10</Slides>
  <Notes>2</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Apex</vt:lpstr>
      <vt:lpstr>Brown vs. Board of Education</vt:lpstr>
      <vt:lpstr>Essential Questions</vt:lpstr>
      <vt:lpstr>Brown vs. Board of Education Introduction</vt:lpstr>
      <vt:lpstr>The start of The Brown vs. Board Begginings</vt:lpstr>
      <vt:lpstr>“What methods did the Brown family use to convince the Supreme Court that school segregation was unfair?” </vt:lpstr>
      <vt:lpstr>Segregation during the civil rights movement </vt:lpstr>
      <vt:lpstr>   Taking It To the Courts </vt:lpstr>
      <vt:lpstr>Taking it to the courts (cont.)</vt:lpstr>
      <vt:lpstr>“How the brown family affected the Civil Rights Movement” </vt:lpstr>
      <vt:lpstr>Bibliography</vt:lpstr>
    </vt:vector>
  </TitlesOfParts>
  <Company>NHCS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Youth and the Civil Rights Movement</dc:title>
  <dc:creator>alan.smith</dc:creator>
  <cp:lastModifiedBy>alan.smith</cp:lastModifiedBy>
  <cp:revision>39</cp:revision>
  <dcterms:created xsi:type="dcterms:W3CDTF">2011-02-18T18:09:51Z</dcterms:created>
  <dcterms:modified xsi:type="dcterms:W3CDTF">2011-03-22T18:40:17Z</dcterms:modified>
</cp:coreProperties>
</file>